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8" r:id="rId3"/>
    <p:sldId id="279" r:id="rId4"/>
    <p:sldId id="286" r:id="rId5"/>
    <p:sldId id="287" r:id="rId6"/>
    <p:sldId id="289" r:id="rId7"/>
    <p:sldId id="280" r:id="rId8"/>
    <p:sldId id="290" r:id="rId9"/>
    <p:sldId id="281" r:id="rId10"/>
    <p:sldId id="282" r:id="rId11"/>
    <p:sldId id="283" r:id="rId12"/>
    <p:sldId id="284" r:id="rId13"/>
    <p:sldId id="285" r:id="rId14"/>
  </p:sldIdLst>
  <p:sldSz cx="9906000" cy="6858000" type="A4"/>
  <p:notesSz cx="9940925" cy="68087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280538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561076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841614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122152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1402690" algn="l" defTabSz="561076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1683228" algn="l" defTabSz="561076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1963765" algn="l" defTabSz="561076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2244303" algn="l" defTabSz="561076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0929"/>
  </p:normalViewPr>
  <p:slideViewPr>
    <p:cSldViewPr>
      <p:cViewPr varScale="1">
        <p:scale>
          <a:sx n="105" d="100"/>
          <a:sy n="105" d="100"/>
        </p:scale>
        <p:origin x="918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50"/>
    </p:cViewPr>
  </p:sorterViewPr>
  <p:notesViewPr>
    <p:cSldViewPr>
      <p:cViewPr varScale="1">
        <p:scale>
          <a:sx n="53" d="100"/>
          <a:sy n="53" d="100"/>
        </p:scale>
        <p:origin x="-1794" y="-90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8420" cy="3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6342" y="0"/>
            <a:ext cx="4268420" cy="3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2161"/>
            <a:ext cx="4268420" cy="3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6342" y="6442161"/>
            <a:ext cx="4268420" cy="3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7F78A2-8821-4B88-BD01-58DF011734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421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8420" cy="3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6342" y="0"/>
            <a:ext cx="4268420" cy="3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4838" y="523875"/>
            <a:ext cx="3706812" cy="256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7923" y="3247268"/>
            <a:ext cx="7301244" cy="303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2161"/>
            <a:ext cx="4268420" cy="3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6342" y="6442161"/>
            <a:ext cx="4268420" cy="3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8342214-995A-4A93-8042-9221D2FFA3F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1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280538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561076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841614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122152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402690" algn="l" defTabSz="56107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83228" algn="l" defTabSz="56107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963765" algn="l" defTabSz="56107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44303" algn="l" defTabSz="56107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136"/>
            <a:ext cx="8420100" cy="147012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008"/>
            <a:ext cx="6934200" cy="1752985"/>
          </a:xfrm>
        </p:spPr>
        <p:txBody>
          <a:bodyPr/>
          <a:lstStyle>
            <a:lvl1pPr marL="0" indent="0" algn="ctr">
              <a:buNone/>
              <a:defRPr/>
            </a:lvl1pPr>
            <a:lvl2pPr marL="280538" indent="0" algn="ctr">
              <a:buNone/>
              <a:defRPr/>
            </a:lvl2pPr>
            <a:lvl3pPr marL="561076" indent="0" algn="ctr">
              <a:buNone/>
              <a:defRPr/>
            </a:lvl3pPr>
            <a:lvl4pPr marL="841614" indent="0" algn="ctr">
              <a:buNone/>
              <a:defRPr/>
            </a:lvl4pPr>
            <a:lvl5pPr marL="1122152" indent="0" algn="ctr">
              <a:buNone/>
              <a:defRPr/>
            </a:lvl5pPr>
            <a:lvl6pPr marL="1402690" indent="0" algn="ctr">
              <a:buNone/>
              <a:defRPr/>
            </a:lvl6pPr>
            <a:lvl7pPr marL="1683228" indent="0" algn="ctr">
              <a:buNone/>
              <a:defRPr/>
            </a:lvl7pPr>
            <a:lvl8pPr marL="1963765" indent="0" algn="ctr">
              <a:buNone/>
              <a:defRPr/>
            </a:lvl8pPr>
            <a:lvl9pPr marL="2244303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05944-3231-47CA-8DE4-787D2F612AA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9778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4D47D-85C8-44F4-8514-5F26A8FFA28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897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985"/>
            <a:ext cx="2105025" cy="548601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985"/>
            <a:ext cx="6220732" cy="548601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9603-4989-4B71-8276-02340842A65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094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D1E0A-49BD-4F98-A63D-8D4B6D7324C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151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60" y="4406515"/>
            <a:ext cx="8420100" cy="1362364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60" y="2906568"/>
            <a:ext cx="8420100" cy="1499947"/>
          </a:xfrm>
        </p:spPr>
        <p:txBody>
          <a:bodyPr anchor="b"/>
          <a:lstStyle>
            <a:lvl1pPr marL="0" indent="0">
              <a:buNone/>
              <a:defRPr sz="1200"/>
            </a:lvl1pPr>
            <a:lvl2pPr marL="280538" indent="0">
              <a:buNone/>
              <a:defRPr sz="1100"/>
            </a:lvl2pPr>
            <a:lvl3pPr marL="561076" indent="0">
              <a:buNone/>
              <a:defRPr sz="1000"/>
            </a:lvl3pPr>
            <a:lvl4pPr marL="841614" indent="0">
              <a:buNone/>
              <a:defRPr sz="900"/>
            </a:lvl4pPr>
            <a:lvl5pPr marL="1122152" indent="0">
              <a:buNone/>
              <a:defRPr sz="900"/>
            </a:lvl5pPr>
            <a:lvl6pPr marL="1402690" indent="0">
              <a:buNone/>
              <a:defRPr sz="900"/>
            </a:lvl6pPr>
            <a:lvl7pPr marL="1683228" indent="0">
              <a:buNone/>
              <a:defRPr sz="900"/>
            </a:lvl7pPr>
            <a:lvl8pPr marL="1963765" indent="0">
              <a:buNone/>
              <a:defRPr sz="900"/>
            </a:lvl8pPr>
            <a:lvl9pPr marL="2244303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F97C7-36A3-44A9-A080-29C41229B33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78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008"/>
            <a:ext cx="4162879" cy="4114992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171" y="1981008"/>
            <a:ext cx="4162879" cy="4114992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6EF5-477C-4F9E-8332-686E90113AD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839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205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545"/>
            <a:ext cx="4377115" cy="63981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0538" indent="0">
              <a:buNone/>
              <a:defRPr sz="1200" b="1"/>
            </a:lvl2pPr>
            <a:lvl3pPr marL="561076" indent="0">
              <a:buNone/>
              <a:defRPr sz="1100" b="1"/>
            </a:lvl3pPr>
            <a:lvl4pPr marL="841614" indent="0">
              <a:buNone/>
              <a:defRPr sz="1000" b="1"/>
            </a:lvl4pPr>
            <a:lvl5pPr marL="1122152" indent="0">
              <a:buNone/>
              <a:defRPr sz="1000" b="1"/>
            </a:lvl5pPr>
            <a:lvl6pPr marL="1402690" indent="0">
              <a:buNone/>
              <a:defRPr sz="1000" b="1"/>
            </a:lvl6pPr>
            <a:lvl7pPr marL="1683228" indent="0">
              <a:buNone/>
              <a:defRPr sz="1000" b="1"/>
            </a:lvl7pPr>
            <a:lvl8pPr marL="1963765" indent="0">
              <a:buNone/>
              <a:defRPr sz="1000" b="1"/>
            </a:lvl8pPr>
            <a:lvl9pPr marL="2244303" indent="0">
              <a:buNone/>
              <a:defRPr sz="10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5357"/>
            <a:ext cx="4377115" cy="3950470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602" y="1535545"/>
            <a:ext cx="4378098" cy="63981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0538" indent="0">
              <a:buNone/>
              <a:defRPr sz="1200" b="1"/>
            </a:lvl2pPr>
            <a:lvl3pPr marL="561076" indent="0">
              <a:buNone/>
              <a:defRPr sz="1100" b="1"/>
            </a:lvl3pPr>
            <a:lvl4pPr marL="841614" indent="0">
              <a:buNone/>
              <a:defRPr sz="1000" b="1"/>
            </a:lvl4pPr>
            <a:lvl5pPr marL="1122152" indent="0">
              <a:buNone/>
              <a:defRPr sz="1000" b="1"/>
            </a:lvl5pPr>
            <a:lvl6pPr marL="1402690" indent="0">
              <a:buNone/>
              <a:defRPr sz="1000" b="1"/>
            </a:lvl6pPr>
            <a:lvl7pPr marL="1683228" indent="0">
              <a:buNone/>
              <a:defRPr sz="1000" b="1"/>
            </a:lvl7pPr>
            <a:lvl8pPr marL="1963765" indent="0">
              <a:buNone/>
              <a:defRPr sz="1000" b="1"/>
            </a:lvl8pPr>
            <a:lvl9pPr marL="2244303" indent="0">
              <a:buNone/>
              <a:defRPr sz="10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602" y="2175357"/>
            <a:ext cx="4378098" cy="3950470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62274-AAC4-4D86-9481-091FB0E126E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386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F3B1-3CFF-4466-A965-B5F3F6C1326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2661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A19B-DFD9-4413-A9E1-67FA9A98BA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1758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243"/>
            <a:ext cx="3258760" cy="1162242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243"/>
            <a:ext cx="5537729" cy="58525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485"/>
            <a:ext cx="3258760" cy="4690341"/>
          </a:xfrm>
        </p:spPr>
        <p:txBody>
          <a:bodyPr/>
          <a:lstStyle>
            <a:lvl1pPr marL="0" indent="0">
              <a:buNone/>
              <a:defRPr sz="900"/>
            </a:lvl1pPr>
            <a:lvl2pPr marL="280538" indent="0">
              <a:buNone/>
              <a:defRPr sz="700"/>
            </a:lvl2pPr>
            <a:lvl3pPr marL="561076" indent="0">
              <a:buNone/>
              <a:defRPr sz="600"/>
            </a:lvl3pPr>
            <a:lvl4pPr marL="841614" indent="0">
              <a:buNone/>
              <a:defRPr sz="600"/>
            </a:lvl4pPr>
            <a:lvl5pPr marL="1122152" indent="0">
              <a:buNone/>
              <a:defRPr sz="600"/>
            </a:lvl5pPr>
            <a:lvl6pPr marL="1402690" indent="0">
              <a:buNone/>
              <a:defRPr sz="600"/>
            </a:lvl6pPr>
            <a:lvl7pPr marL="1683228" indent="0">
              <a:buNone/>
              <a:defRPr sz="600"/>
            </a:lvl7pPr>
            <a:lvl8pPr marL="1963765" indent="0">
              <a:buNone/>
              <a:defRPr sz="600"/>
            </a:lvl8pPr>
            <a:lvl9pPr marL="2244303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E259F-B763-43BB-AFD6-208695DE89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972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890" y="4800985"/>
            <a:ext cx="5943600" cy="56669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890" y="612872"/>
            <a:ext cx="5943600" cy="4114992"/>
          </a:xfrm>
        </p:spPr>
        <p:txBody>
          <a:bodyPr/>
          <a:lstStyle>
            <a:lvl1pPr marL="0" indent="0">
              <a:buNone/>
              <a:defRPr sz="2000"/>
            </a:lvl1pPr>
            <a:lvl2pPr marL="280538" indent="0">
              <a:buNone/>
              <a:defRPr sz="1700"/>
            </a:lvl2pPr>
            <a:lvl3pPr marL="561076" indent="0">
              <a:buNone/>
              <a:defRPr sz="1500"/>
            </a:lvl3pPr>
            <a:lvl4pPr marL="841614" indent="0">
              <a:buNone/>
              <a:defRPr sz="1200"/>
            </a:lvl4pPr>
            <a:lvl5pPr marL="1122152" indent="0">
              <a:buNone/>
              <a:defRPr sz="1200"/>
            </a:lvl5pPr>
            <a:lvl6pPr marL="1402690" indent="0">
              <a:buNone/>
              <a:defRPr sz="1200"/>
            </a:lvl6pPr>
            <a:lvl7pPr marL="1683228" indent="0">
              <a:buNone/>
              <a:defRPr sz="1200"/>
            </a:lvl7pPr>
            <a:lvl8pPr marL="1963765" indent="0">
              <a:buNone/>
              <a:defRPr sz="1200"/>
            </a:lvl8pPr>
            <a:lvl9pPr marL="2244303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890" y="5367675"/>
            <a:ext cx="5943600" cy="804333"/>
          </a:xfrm>
        </p:spPr>
        <p:txBody>
          <a:bodyPr/>
          <a:lstStyle>
            <a:lvl1pPr marL="0" indent="0">
              <a:buNone/>
              <a:defRPr sz="900"/>
            </a:lvl1pPr>
            <a:lvl2pPr marL="280538" indent="0">
              <a:buNone/>
              <a:defRPr sz="700"/>
            </a:lvl2pPr>
            <a:lvl3pPr marL="561076" indent="0">
              <a:buNone/>
              <a:defRPr sz="600"/>
            </a:lvl3pPr>
            <a:lvl4pPr marL="841614" indent="0">
              <a:buNone/>
              <a:defRPr sz="600"/>
            </a:lvl4pPr>
            <a:lvl5pPr marL="1122152" indent="0">
              <a:buNone/>
              <a:defRPr sz="600"/>
            </a:lvl5pPr>
            <a:lvl6pPr marL="1402690" indent="0">
              <a:buNone/>
              <a:defRPr sz="600"/>
            </a:lvl6pPr>
            <a:lvl7pPr marL="1683228" indent="0">
              <a:buNone/>
              <a:defRPr sz="600"/>
            </a:lvl7pPr>
            <a:lvl8pPr marL="1963765" indent="0">
              <a:buNone/>
              <a:defRPr sz="600"/>
            </a:lvl8pPr>
            <a:lvl9pPr marL="2244303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B5472-470E-489A-8782-930EF0A682D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7493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985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1" tIns="47891" rIns="95781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008"/>
            <a:ext cx="8420100" cy="411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1" tIns="47891" rIns="95781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015"/>
            <a:ext cx="2063750" cy="4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1" tIns="47891" rIns="95781" bIns="47891" numCol="1" anchor="t" anchorCtr="0" compatLnSpc="1">
            <a:prstTxWarp prst="textNoShape">
              <a:avLst/>
            </a:prstTxWarp>
          </a:bodyPr>
          <a:lstStyle>
            <a:lvl1pPr defTabSz="957531">
              <a:defRPr sz="15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015"/>
            <a:ext cx="3136900" cy="4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1" tIns="47891" rIns="95781" bIns="47891" numCol="1" anchor="t" anchorCtr="0" compatLnSpc="1">
            <a:prstTxWarp prst="textNoShape">
              <a:avLst/>
            </a:prstTxWarp>
          </a:bodyPr>
          <a:lstStyle>
            <a:lvl1pPr algn="ctr" defTabSz="957531">
              <a:defRPr sz="15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015"/>
            <a:ext cx="2063750" cy="4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1" tIns="47891" rIns="95781" bIns="47891" numCol="1" anchor="t" anchorCtr="0" compatLnSpc="1">
            <a:prstTxWarp prst="textNoShape">
              <a:avLst/>
            </a:prstTxWarp>
          </a:bodyPr>
          <a:lstStyle>
            <a:lvl1pPr algn="r" defTabSz="957531">
              <a:defRPr sz="1500" b="0">
                <a:latin typeface="+mn-lt"/>
              </a:defRPr>
            </a:lvl1pPr>
          </a:lstStyle>
          <a:p>
            <a:fld id="{A4B19B02-4BF2-4AFD-A22D-35B8935B5E4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280538"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561076"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841614"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122152" algn="ctr" defTabSz="957531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9440" indent="-359440" algn="l" defTabSz="957531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298" indent="-299046" algn="l" defTabSz="957531" rtl="0" eaLnBrk="1" fontAlgn="base" hangingPunct="1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7157" indent="-239626" algn="l" defTabSz="957531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9" indent="-239626" algn="l" defTabSz="957531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687" indent="-238652" algn="l" defTabSz="957531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435225" indent="-238652" algn="l" defTabSz="957531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715763" indent="-238652" algn="l" defTabSz="957531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2996301" indent="-238652" algn="l" defTabSz="957531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276839" indent="-238652" algn="l" defTabSz="957531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538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1076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1614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22152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2690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83228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3765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44303" algn="l" defTabSz="5610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58" y="6003637"/>
            <a:ext cx="501196" cy="6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_nah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57" y="0"/>
            <a:ext cx="3066143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14DD62-4737-4CBF-AB7A-71A2C3EA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6" descr="cid:image003.jpg@01D349B8.D20FD760">
            <a:extLst>
              <a:ext uri="{FF2B5EF4-FFF2-40B4-BE49-F238E27FC236}">
                <a16:creationId xmlns:a16="http://schemas.microsoft.com/office/drawing/2014/main" id="{0FEB1093-6E26-430B-A4E5-0807634F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" y="1000894"/>
            <a:ext cx="9289033" cy="17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3F29373-4F17-41DD-849B-B6C759A46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20" y="2385381"/>
            <a:ext cx="842621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Dialogforum 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„Bewegungsförderung im Altenheim“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21.11.2017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0" dirty="0">
                <a:latin typeface="Arial" panose="020B0604020202020204" pitchFamily="34" charset="0"/>
              </a:rPr>
              <a:t>Ab 18 Uhr</a:t>
            </a:r>
            <a:endParaRPr kumimoji="0" lang="de-DE" alt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208584" y="642010"/>
            <a:ext cx="814065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Letzte Infos bezogen aufs Marienstift,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dann kurze Umbau-Pause… (5 Minuten)</a:t>
            </a:r>
            <a:endParaRPr lang="de-DE" sz="30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E025BC6-7B1B-4562-9AD2-0D49E646B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84" y="2529835"/>
            <a:ext cx="8140650" cy="33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2000" b="0" u="sng" dirty="0">
                <a:latin typeface="Arial" charset="0"/>
                <a:cs typeface="Times New Roman" pitchFamily="18" charset="0"/>
              </a:rPr>
              <a:t>Anschließend</a:t>
            </a:r>
            <a:r>
              <a:rPr lang="de-DE" sz="3000" b="0" dirty="0">
                <a:latin typeface="Arial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de-DE" sz="3000" b="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B00BF5C-EB00-4752-8F26-6006EA45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3289451"/>
            <a:ext cx="8989106" cy="2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7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00BF5C-EB00-4752-8F26-6006EA456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33"/>
          <a:stretch/>
        </p:blipFill>
        <p:spPr>
          <a:xfrm>
            <a:off x="1021498" y="764704"/>
            <a:ext cx="876617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7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00BF5C-EB00-4752-8F26-6006EA456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26"/>
          <a:stretch/>
        </p:blipFill>
        <p:spPr>
          <a:xfrm>
            <a:off x="1036003" y="662538"/>
            <a:ext cx="8309485" cy="52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258" y="6003637"/>
            <a:ext cx="501196" cy="6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_nah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57" y="0"/>
            <a:ext cx="3066143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14DD62-4737-4CBF-AB7A-71A2C3EA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6" descr="cid:image003.jpg@01D349B8.D20FD760">
            <a:extLst>
              <a:ext uri="{FF2B5EF4-FFF2-40B4-BE49-F238E27FC236}">
                <a16:creationId xmlns:a16="http://schemas.microsoft.com/office/drawing/2014/main" id="{0FEB1093-6E26-430B-A4E5-0807634F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" y="1000894"/>
            <a:ext cx="9289033" cy="17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3F29373-4F17-41DD-849B-B6C759A46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20" y="2585437"/>
            <a:ext cx="8426217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Dialogforum 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„Bewegungsförderung im Altenheim“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Kurzes Resümee…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 dann Ausklang bei Getränken und Musik</a:t>
            </a:r>
          </a:p>
        </p:txBody>
      </p:sp>
    </p:spTree>
    <p:extLst>
      <p:ext uri="{BB962C8B-B14F-4D97-AF65-F5344CB8AC3E}">
        <p14:creationId xmlns:p14="http://schemas.microsoft.com/office/powerpoint/2010/main" val="122438950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18123" y="614504"/>
            <a:ext cx="8140650" cy="157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Rückblick auf die Entwicklung des Themas „Bewegungsförderung bei uns im Altenheim“</a:t>
            </a:r>
            <a:endParaRPr lang="de-DE" sz="30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E9D7C6E-6718-4008-9CAC-4CFC3245D96D}"/>
              </a:ext>
            </a:extLst>
          </p:cNvPr>
          <p:cNvSpPr txBox="1"/>
          <p:nvPr/>
        </p:nvSpPr>
        <p:spPr>
          <a:xfrm>
            <a:off x="704528" y="2420888"/>
            <a:ext cx="81406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288" lvl="1" indent="-285750">
              <a:buFont typeface="Arial" panose="020B0604020202020204" pitchFamily="34" charset="0"/>
              <a:buChar char="•"/>
            </a:pPr>
            <a:r>
              <a:rPr lang="de-DE" sz="2200" dirty="0"/>
              <a:t>2010 Pilotprojekt „Mobilitätsförderung“ mit Prof. Dr. </a:t>
            </a:r>
            <a:r>
              <a:rPr lang="de-DE" sz="2200" dirty="0" err="1"/>
              <a:t>Zegelin</a:t>
            </a:r>
            <a:r>
              <a:rPr lang="de-DE" sz="2200" dirty="0"/>
              <a:t> von der Universität </a:t>
            </a:r>
            <a:r>
              <a:rPr lang="de-DE" sz="2200" dirty="0" err="1"/>
              <a:t>WittenHerdecke</a:t>
            </a:r>
            <a:r>
              <a:rPr lang="de-DE" sz="2200" dirty="0"/>
              <a:t> </a:t>
            </a:r>
          </a:p>
          <a:p>
            <a:pPr marL="846826" lvl="2" indent="-285750">
              <a:buFont typeface="Arial" panose="020B0604020202020204" pitchFamily="34" charset="0"/>
              <a:buChar char="•"/>
            </a:pPr>
            <a:r>
              <a:rPr lang="de-DE" sz="2200" dirty="0"/>
              <a:t>3 Schritte-Programm</a:t>
            </a:r>
          </a:p>
          <a:p>
            <a:pPr marL="566288" lvl="1" indent="-285750">
              <a:buFont typeface="Arial" panose="020B0604020202020204" pitchFamily="34" charset="0"/>
              <a:buChar char="•"/>
            </a:pPr>
            <a:r>
              <a:rPr lang="de-DE" sz="2200" dirty="0"/>
              <a:t>2012 Einrichtungs-Schwerpunkte festgelegt / Schwerpunkt 1 „Bewegungsförderung“</a:t>
            </a:r>
          </a:p>
          <a:p>
            <a:pPr marL="566288" lvl="1" indent="-285750">
              <a:buFont typeface="Arial" panose="020B0604020202020204" pitchFamily="34" charset="0"/>
              <a:buChar char="•"/>
            </a:pPr>
            <a:r>
              <a:rPr lang="de-DE" sz="2200" dirty="0"/>
              <a:t>Seit 2014 „Qualitätszirkel Bewegungsförderung“ </a:t>
            </a:r>
          </a:p>
          <a:p>
            <a:pPr marL="846826" lvl="2" indent="-285750">
              <a:buFont typeface="Arial" panose="020B0604020202020204" pitchFamily="34" charset="0"/>
              <a:buChar char="•"/>
            </a:pPr>
            <a:r>
              <a:rPr lang="de-DE" sz="2200" dirty="0"/>
              <a:t>2 mal jährlich</a:t>
            </a:r>
          </a:p>
          <a:p>
            <a:pPr marL="846826" lvl="2" indent="-285750">
              <a:buFont typeface="Arial" panose="020B0604020202020204" pitchFamily="34" charset="0"/>
              <a:buChar char="•"/>
            </a:pPr>
            <a:r>
              <a:rPr lang="de-DE" sz="2200" dirty="0"/>
              <a:t>Teilnehmer: HL + PDL + LSB + alle WBLs</a:t>
            </a:r>
          </a:p>
          <a:p>
            <a:pPr marL="566288" lvl="1" indent="-285750">
              <a:buFont typeface="Arial" panose="020B0604020202020204" pitchFamily="34" charset="0"/>
              <a:buChar char="•"/>
            </a:pPr>
            <a:r>
              <a:rPr lang="de-DE" sz="2200" dirty="0"/>
              <a:t>2016 „Bewegungsrundweg durch das ganze Haus“ inklusive diverser neu angeschaffter Geräte</a:t>
            </a:r>
          </a:p>
          <a:p>
            <a:pPr marL="566288" lvl="1" indent="-285750">
              <a:buFont typeface="Arial" panose="020B0604020202020204" pitchFamily="34" charset="0"/>
              <a:buChar char="•"/>
            </a:pPr>
            <a:r>
              <a:rPr lang="de-DE" sz="2200" dirty="0"/>
              <a:t>Nov. 2017 „Dialogforum Bewegungsförderung“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00528" y="135604"/>
            <a:ext cx="8140650" cy="166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4 Kernthesen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in Bezug auf Bewegungsförderung</a:t>
            </a:r>
            <a:endParaRPr lang="de-DE" sz="30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E9D7C6E-6718-4008-9CAC-4CFC3245D96D}"/>
              </a:ext>
            </a:extLst>
          </p:cNvPr>
          <p:cNvSpPr txBox="1"/>
          <p:nvPr/>
        </p:nvSpPr>
        <p:spPr>
          <a:xfrm>
            <a:off x="690751" y="1857568"/>
            <a:ext cx="88024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lvl="1"/>
            <a:r>
              <a:rPr lang="de-DE" sz="2800" u="sng" dirty="0"/>
              <a:t>1. Körper, Geist und Seele gehören zusammen </a:t>
            </a:r>
            <a:r>
              <a:rPr lang="de-DE" sz="2000" dirty="0"/>
              <a:t>und interagieren wechselseitig miteinander</a:t>
            </a:r>
          </a:p>
          <a:p>
            <a:pPr marL="737738" lvl="1" indent="-457200">
              <a:buFont typeface="+mj-lt"/>
              <a:buAutoNum type="arabicPeriod"/>
            </a:pPr>
            <a:endParaRPr lang="de-DE" sz="2000" dirty="0"/>
          </a:p>
          <a:p>
            <a:pPr lvl="1"/>
            <a:r>
              <a:rPr lang="de-DE" sz="2000" dirty="0"/>
              <a:t>2. Beweglichkeit und </a:t>
            </a:r>
            <a:r>
              <a:rPr lang="de-DE" sz="2800" u="sng" dirty="0"/>
              <a:t>körperliche Fitness </a:t>
            </a:r>
            <a:r>
              <a:rPr lang="de-DE" sz="2800" u="sng" dirty="0" err="1"/>
              <a:t>läßt</a:t>
            </a:r>
            <a:r>
              <a:rPr lang="de-DE" sz="2800" u="sng" dirty="0"/>
              <a:t> sich bis ins höchste Alter hinein trainieren</a:t>
            </a:r>
            <a:r>
              <a:rPr lang="de-DE" sz="2000" u="sng" dirty="0"/>
              <a:t>. </a:t>
            </a:r>
          </a:p>
          <a:p>
            <a:pPr lvl="1"/>
            <a:r>
              <a:rPr lang="de-DE" sz="2000" i="1" dirty="0"/>
              <a:t>„Wer rastet, der rostet“         +        „Use </a:t>
            </a:r>
            <a:r>
              <a:rPr lang="de-DE" sz="2000" i="1" dirty="0" err="1"/>
              <a:t>it</a:t>
            </a:r>
            <a:r>
              <a:rPr lang="de-DE" sz="2000" i="1" dirty="0"/>
              <a:t>    </a:t>
            </a:r>
            <a:r>
              <a:rPr lang="de-DE" sz="2000" i="1" dirty="0" err="1"/>
              <a:t>or</a:t>
            </a:r>
            <a:r>
              <a:rPr lang="de-DE" sz="2000" i="1" dirty="0"/>
              <a:t>    Loose </a:t>
            </a:r>
            <a:r>
              <a:rPr lang="de-DE" sz="2000" i="1" dirty="0" err="1"/>
              <a:t>it</a:t>
            </a:r>
            <a:r>
              <a:rPr lang="de-DE" sz="2000" i="1" dirty="0"/>
              <a:t>“</a:t>
            </a:r>
          </a:p>
          <a:p>
            <a:pPr marL="737738" lvl="1" indent="-457200">
              <a:buFont typeface="+mj-lt"/>
              <a:buAutoNum type="arabicPeriod"/>
            </a:pPr>
            <a:endParaRPr lang="de-DE" sz="2000" dirty="0"/>
          </a:p>
          <a:p>
            <a:pPr lvl="1"/>
            <a:r>
              <a:rPr lang="de-DE" sz="2000" dirty="0"/>
              <a:t>3. Die </a:t>
            </a:r>
            <a:r>
              <a:rPr lang="de-DE" sz="2800" u="sng" dirty="0"/>
              <a:t>positive Grundeinstellung </a:t>
            </a:r>
            <a:r>
              <a:rPr lang="de-DE" sz="2000" dirty="0"/>
              <a:t>und die Freude an dem, was möglich ist, scheint uns sehr wesentlich. </a:t>
            </a:r>
          </a:p>
          <a:p>
            <a:pPr lvl="1"/>
            <a:r>
              <a:rPr lang="de-DE" sz="2000" i="1" dirty="0"/>
              <a:t>„Das Glas sollte möglichst immer halb voll sein“</a:t>
            </a:r>
          </a:p>
          <a:p>
            <a:pPr lvl="1"/>
            <a:endParaRPr lang="de-DE" sz="2000" i="1" dirty="0"/>
          </a:p>
          <a:p>
            <a:pPr lvl="1"/>
            <a:r>
              <a:rPr lang="de-DE" sz="2000" i="1" dirty="0"/>
              <a:t>4. </a:t>
            </a:r>
            <a:r>
              <a:rPr lang="de-DE" sz="2400" u="sng" dirty="0"/>
              <a:t>HAPA-Modell </a:t>
            </a:r>
          </a:p>
          <a:p>
            <a:pPr lvl="1"/>
            <a:r>
              <a:rPr lang="de-DE" sz="2000" dirty="0"/>
              <a:t>(Motivation und handlungsleitende Planung gehören zusammen)</a:t>
            </a:r>
          </a:p>
        </p:txBody>
      </p:sp>
    </p:spTree>
    <p:extLst>
      <p:ext uri="{BB962C8B-B14F-4D97-AF65-F5344CB8AC3E}">
        <p14:creationId xmlns:p14="http://schemas.microsoft.com/office/powerpoint/2010/main" val="347283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12320" y="390930"/>
            <a:ext cx="8140650" cy="8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Virtueller Rundgang durchs Marienstift</a:t>
            </a:r>
            <a:endParaRPr lang="de-DE" sz="30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0857AAB-28F9-4AA8-B7AC-3ECC5F179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152" y="2066912"/>
            <a:ext cx="5653008" cy="37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12320" y="390930"/>
            <a:ext cx="8140650" cy="8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Virtueller Rundgang durchs Marienstift</a:t>
            </a:r>
            <a:endParaRPr lang="de-DE" sz="30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5B87FA-A9A9-465B-AE95-CDEA30F97F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r="17554"/>
          <a:stretch/>
        </p:blipFill>
        <p:spPr>
          <a:xfrm>
            <a:off x="1036003" y="1124744"/>
            <a:ext cx="5976665" cy="56591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6C0FF1-DC38-4F8F-B5B2-E5A07F1461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8" b="14621"/>
          <a:stretch/>
        </p:blipFill>
        <p:spPr>
          <a:xfrm>
            <a:off x="6969224" y="1122440"/>
            <a:ext cx="2876105" cy="41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12320" y="390930"/>
            <a:ext cx="8140650" cy="8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Virtueller Rundgang durchs Marienstift</a:t>
            </a:r>
            <a:endParaRPr lang="de-DE" sz="30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EBEA727-0A2B-42D0-814A-3DE74CCA4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" y="1061808"/>
            <a:ext cx="8087291" cy="53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12320" y="390930"/>
            <a:ext cx="8140650" cy="8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Virtueller Rundgang durchs Marienstift</a:t>
            </a:r>
            <a:endParaRPr lang="de-DE" sz="30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FCB5ED-6726-467B-AED6-CD539E3B4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49" y="1196752"/>
            <a:ext cx="6120680" cy="40804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EEB856-BAAD-49FF-B049-E18A04545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6950" r="12200" b="27951"/>
          <a:stretch/>
        </p:blipFill>
        <p:spPr>
          <a:xfrm>
            <a:off x="7037729" y="1196752"/>
            <a:ext cx="2821121" cy="37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4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12320" y="390930"/>
            <a:ext cx="8140650" cy="8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3000" b="0" dirty="0">
                <a:latin typeface="Arial" charset="0"/>
                <a:cs typeface="Times New Roman" pitchFamily="18" charset="0"/>
              </a:rPr>
              <a:t>Virtueller Rundgang durchs Marienstift</a:t>
            </a:r>
            <a:endParaRPr lang="de-DE" sz="30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326E336-AFCD-4C00-925E-C30FE3ED53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6202" r="5582" b="15653"/>
          <a:stretch/>
        </p:blipFill>
        <p:spPr>
          <a:xfrm>
            <a:off x="2288704" y="1160748"/>
            <a:ext cx="4104456" cy="55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108" tIns="28054" rIns="56108" bIns="28054" anchor="ctr"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 rot="-5400000">
            <a:off x="-2429673" y="3286722"/>
            <a:ext cx="5684846" cy="40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605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415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12261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798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370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942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51413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MetaPlusBook" charset="0"/>
              </a:rPr>
              <a:t>Dialogforum	 Bewegungsförderung im Altenheim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36003" y="236277"/>
            <a:ext cx="8140650" cy="152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1" tIns="47891" rIns="95781" bIns="47891"/>
          <a:lstStyle>
            <a:lvl1pPr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31988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8475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43375" indent="-779463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5249863" indent="-781050" defTabSz="15605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7070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61642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6214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7078663" indent="-781050" defTabSz="1560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6000" b="0" dirty="0">
                <a:latin typeface="Arial" charset="0"/>
                <a:cs typeface="Times New Roman" pitchFamily="18" charset="0"/>
              </a:rPr>
              <a:t>Dialogforum</a:t>
            </a:r>
            <a:endParaRPr lang="de-DE" sz="4800" b="0" dirty="0">
              <a:latin typeface="Arial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8"/>
          <a:stretch>
            <a:fillRect/>
          </a:stretch>
        </p:blipFill>
        <p:spPr bwMode="auto">
          <a:xfrm>
            <a:off x="7429500" y="76008"/>
            <a:ext cx="2476500" cy="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6" y="6019993"/>
            <a:ext cx="504144" cy="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B031442-2BB3-4ECC-B63C-931E22B0C080}"/>
              </a:ext>
            </a:extLst>
          </p:cNvPr>
          <p:cNvSpPr txBox="1"/>
          <p:nvPr/>
        </p:nvSpPr>
        <p:spPr>
          <a:xfrm>
            <a:off x="776536" y="2314908"/>
            <a:ext cx="90805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/>
              <a:t>Teilnehmer:</a:t>
            </a:r>
          </a:p>
          <a:p>
            <a:endParaRPr lang="de-DE" sz="2100" dirty="0"/>
          </a:p>
          <a:p>
            <a:pPr marL="623438" lvl="1" indent="-342900">
              <a:buFont typeface="Arial" panose="020B0604020202020204" pitchFamily="34" charset="0"/>
              <a:buChar char="•"/>
            </a:pPr>
            <a:r>
              <a:rPr lang="de-DE" sz="2100" dirty="0"/>
              <a:t>2 Mitarbeiter vom Marienstift </a:t>
            </a:r>
          </a:p>
          <a:p>
            <a:pPr marL="903976" lvl="2" indent="-342900">
              <a:buFont typeface="Arial" panose="020B0604020202020204" pitchFamily="34" charset="0"/>
              <a:buChar char="•"/>
            </a:pPr>
            <a:r>
              <a:rPr lang="de-DE" sz="2100" dirty="0" err="1"/>
              <a:t>Stv</a:t>
            </a:r>
            <a:r>
              <a:rPr lang="de-DE" sz="2100" dirty="0"/>
              <a:t>. Pflegedienstleiter Herr Senjak</a:t>
            </a:r>
          </a:p>
          <a:p>
            <a:pPr marL="903976" lvl="2" indent="-342900">
              <a:buFont typeface="Arial" panose="020B0604020202020204" pitchFamily="34" charset="0"/>
              <a:buChar char="•"/>
            </a:pPr>
            <a:r>
              <a:rPr lang="de-DE" sz="2100" dirty="0"/>
              <a:t>Leiterin der sozialen Begleitung Frau Rippl</a:t>
            </a:r>
          </a:p>
          <a:p>
            <a:pPr marL="623438" lvl="1" indent="-342900">
              <a:buFont typeface="Arial" panose="020B0604020202020204" pitchFamily="34" charset="0"/>
              <a:buChar char="•"/>
            </a:pPr>
            <a:r>
              <a:rPr lang="de-DE" sz="2100" dirty="0"/>
              <a:t>Bewohner (Herr </a:t>
            </a:r>
            <a:r>
              <a:rPr lang="de-DE" sz="2100" dirty="0" err="1"/>
              <a:t>Gröppmair</a:t>
            </a:r>
            <a:r>
              <a:rPr lang="de-DE" sz="2100" dirty="0"/>
              <a:t>)</a:t>
            </a:r>
          </a:p>
          <a:p>
            <a:pPr marL="623438" lvl="1" indent="-342900">
              <a:buFont typeface="Arial" panose="020B0604020202020204" pitchFamily="34" charset="0"/>
              <a:buChar char="•"/>
            </a:pPr>
            <a:r>
              <a:rPr lang="de-DE" sz="2100" dirty="0"/>
              <a:t>Bewohnervertretergremium (Vorsitzender Herr Reinke)</a:t>
            </a:r>
          </a:p>
          <a:p>
            <a:pPr marL="623438" lvl="1" indent="-342900">
              <a:buFont typeface="Arial" panose="020B0604020202020204" pitchFamily="34" charset="0"/>
              <a:buChar char="•"/>
            </a:pPr>
            <a:r>
              <a:rPr lang="de-DE" sz="2100" dirty="0"/>
              <a:t>Physiotherapeut (Herr </a:t>
            </a:r>
            <a:r>
              <a:rPr lang="de-DE" sz="2100" dirty="0" err="1"/>
              <a:t>Nicoloiu</a:t>
            </a:r>
            <a:r>
              <a:rPr lang="de-DE" sz="2100" dirty="0"/>
              <a:t>)</a:t>
            </a:r>
          </a:p>
          <a:p>
            <a:pPr marL="623438" lvl="1" indent="-342900">
              <a:buFont typeface="Arial" panose="020B0604020202020204" pitchFamily="34" charset="0"/>
              <a:buChar char="•"/>
            </a:pPr>
            <a:r>
              <a:rPr lang="de-DE" sz="2100" dirty="0"/>
              <a:t>Ergotherapeutin (Frau Kuhn)</a:t>
            </a:r>
          </a:p>
          <a:p>
            <a:pPr marL="623438" lvl="1" indent="-342900">
              <a:buFont typeface="Arial" panose="020B0604020202020204" pitchFamily="34" charset="0"/>
              <a:buChar char="•"/>
            </a:pPr>
            <a:r>
              <a:rPr lang="de-DE" sz="2100" dirty="0"/>
              <a:t>Facharzt (Frau Dr. Geiger)</a:t>
            </a:r>
          </a:p>
          <a:p>
            <a:pPr marL="623438" lvl="1" indent="-342900">
              <a:buFont typeface="Arial" panose="020B0604020202020204" pitchFamily="34" charset="0"/>
              <a:buChar char="•"/>
            </a:pPr>
            <a:r>
              <a:rPr lang="de-DE" sz="2100" dirty="0"/>
              <a:t>Dipl. Sportwissenschaftler und Sporttherapeut (Herr Derrer)</a:t>
            </a:r>
          </a:p>
          <a:p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DAB12B-4528-4246-A9E7-6547CE9DABEE}"/>
              </a:ext>
            </a:extLst>
          </p:cNvPr>
          <p:cNvSpPr txBox="1"/>
          <p:nvPr/>
        </p:nvSpPr>
        <p:spPr>
          <a:xfrm>
            <a:off x="1036003" y="166921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18:40 Uhr bis 19:15 Uhr</a:t>
            </a:r>
          </a:p>
        </p:txBody>
      </p:sp>
    </p:spTree>
    <p:extLst>
      <p:ext uri="{BB962C8B-B14F-4D97-AF65-F5344CB8AC3E}">
        <p14:creationId xmlns:p14="http://schemas.microsoft.com/office/powerpoint/2010/main" val="3310450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301</Words>
  <Application>Microsoft Office PowerPoint</Application>
  <PresentationFormat>A4-Papier (210 x 297 mm)</PresentationFormat>
  <Paragraphs>70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MetaPlusBook</vt:lpstr>
      <vt:lpstr>Tahoma</vt:lpstr>
      <vt:lpstr>Times New Roman</vt:lpstr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Pabst Till</dc:creator>
  <cp:lastModifiedBy>Pabst Till</cp:lastModifiedBy>
  <cp:revision>17</cp:revision>
  <cp:lastPrinted>2017-11-21T15:25:40Z</cp:lastPrinted>
  <dcterms:created xsi:type="dcterms:W3CDTF">2017-11-21T14:26:13Z</dcterms:created>
  <dcterms:modified xsi:type="dcterms:W3CDTF">2017-11-21T15:48:35Z</dcterms:modified>
</cp:coreProperties>
</file>